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до проекта</c:v>
                </c:pt>
                <c:pt idx="1">
                  <c:v>после проекта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</c:v>
                </c:pt>
                <c:pt idx="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E8-4002-86E2-D233F3068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4546360"/>
        <c:axId val="664547016"/>
      </c:barChart>
      <c:catAx>
        <c:axId val="664546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defRPr>
            </a:pPr>
            <a:endParaRPr lang="ru-RU"/>
          </a:p>
        </c:txPr>
        <c:crossAx val="664547016"/>
        <c:crosses val="autoZero"/>
        <c:auto val="1"/>
        <c:lblAlgn val="ctr"/>
        <c:lblOffset val="100"/>
        <c:noMultiLvlLbl val="0"/>
      </c:catAx>
      <c:valAx>
        <c:axId val="664547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defRPr>
            </a:pPr>
            <a:endParaRPr lang="ru-RU"/>
          </a:p>
        </c:txPr>
        <c:crossAx val="664546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Verdana" panose="020B0604030504040204" pitchFamily="34" charset="0"/>
          <a:ea typeface="Verdana" panose="020B0604030504040204" pitchFamily="34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ACD893-D35F-4C3C-8162-2E6BA6ED1BC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724801-615A-4289-9AA7-8C9B1E0B185D}">
      <dgm:prSet custT="1"/>
      <dgm:spPr>
        <a:xfrm>
          <a:off x="274320" y="7978"/>
          <a:ext cx="3840480" cy="383760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dirty="0">
              <a:solidFill>
                <a:sysClr val="window" lastClr="FFFFFF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Реальность, точное определение сроков выполнения работ и необходимого для этого времени</a:t>
          </a:r>
        </a:p>
      </dgm:t>
    </dgm:pt>
    <dgm:pt modelId="{A5A086DF-D7B9-4AB0-B738-2DBBCB77D852}" type="parTrans" cxnId="{239D44AD-250D-4B52-BFF7-93F6BAA0094B}">
      <dgm:prSet/>
      <dgm:spPr/>
      <dgm:t>
        <a:bodyPr/>
        <a:lstStyle/>
        <a:p>
          <a:endParaRPr lang="ru-RU" sz="1200"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4772AB40-5669-45AB-8FED-17E9F6AB5903}" type="sibTrans" cxnId="{239D44AD-250D-4B52-BFF7-93F6BAA0094B}">
      <dgm:prSet/>
      <dgm:spPr/>
      <dgm:t>
        <a:bodyPr/>
        <a:lstStyle/>
        <a:p>
          <a:endParaRPr lang="ru-RU" sz="1200"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C26B7A7C-8314-4D1F-95F6-AD7184DB8408}">
      <dgm:prSet custT="1"/>
      <dgm:spPr>
        <a:xfrm>
          <a:off x="274320" y="597658"/>
          <a:ext cx="3840480" cy="624688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>
              <a:solidFill>
                <a:sysClr val="window" lastClr="FFFFFF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Резервирование времени для проведения конкретных видов работ</a:t>
          </a:r>
        </a:p>
      </dgm:t>
    </dgm:pt>
    <dgm:pt modelId="{B2D62CB8-E227-480B-B5B5-EC24823814AC}" type="parTrans" cxnId="{55D4C04B-12F3-4C95-AD2C-A5A5E017371D}">
      <dgm:prSet/>
      <dgm:spPr/>
      <dgm:t>
        <a:bodyPr/>
        <a:lstStyle/>
        <a:p>
          <a:endParaRPr lang="ru-RU" sz="1200"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218416F1-587D-447F-B6F5-2987562B7537}" type="sibTrans" cxnId="{55D4C04B-12F3-4C95-AD2C-A5A5E017371D}">
      <dgm:prSet/>
      <dgm:spPr/>
      <dgm:t>
        <a:bodyPr/>
        <a:lstStyle/>
        <a:p>
          <a:endParaRPr lang="ru-RU" sz="1200"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A925631C-9C9C-47E9-A6B4-6E1C650B2573}">
      <dgm:prSet custT="1"/>
      <dgm:spPr>
        <a:xfrm>
          <a:off x="274320" y="1428266"/>
          <a:ext cx="3840480" cy="383760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>
              <a:solidFill>
                <a:sysClr val="window" lastClr="FFFFFF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Установление временного регламента</a:t>
          </a:r>
        </a:p>
      </dgm:t>
    </dgm:pt>
    <dgm:pt modelId="{06E91DC4-1F47-4292-9479-36F16BB77E05}" type="parTrans" cxnId="{682B18EA-CE59-4E4A-8B97-4EA5CBAAE97A}">
      <dgm:prSet/>
      <dgm:spPr/>
      <dgm:t>
        <a:bodyPr/>
        <a:lstStyle/>
        <a:p>
          <a:endParaRPr lang="ru-RU" sz="1200"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89452F4F-BF3A-4390-BABB-C8DE123C41F5}" type="sibTrans" cxnId="{682B18EA-CE59-4E4A-8B97-4EA5CBAAE97A}">
      <dgm:prSet/>
      <dgm:spPr/>
      <dgm:t>
        <a:bodyPr/>
        <a:lstStyle/>
        <a:p>
          <a:endParaRPr lang="ru-RU" sz="1200"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E9E5465A-B6B0-4741-94E4-107B7CCFA234}">
      <dgm:prSet custT="1"/>
      <dgm:spPr>
        <a:xfrm>
          <a:off x="274320" y="2017946"/>
          <a:ext cx="3840480" cy="383760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>
              <a:solidFill>
                <a:sysClr val="window" lastClr="FFFFFF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Управление порядком работ</a:t>
          </a:r>
        </a:p>
      </dgm:t>
    </dgm:pt>
    <dgm:pt modelId="{5601CA06-3A57-4279-9529-47FD4CC4001D}" type="parTrans" cxnId="{D672E455-C828-4C8D-9A37-3297C043973B}">
      <dgm:prSet/>
      <dgm:spPr/>
      <dgm:t>
        <a:bodyPr/>
        <a:lstStyle/>
        <a:p>
          <a:endParaRPr lang="ru-RU" sz="1200"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DA4D4876-7157-4137-8D0B-6590733B2477}" type="sibTrans" cxnId="{D672E455-C828-4C8D-9A37-3297C043973B}">
      <dgm:prSet/>
      <dgm:spPr/>
      <dgm:t>
        <a:bodyPr/>
        <a:lstStyle/>
        <a:p>
          <a:endParaRPr lang="ru-RU" sz="1200"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A2A30FD5-AF82-4C9B-8EDF-4A8F42D4F10D}">
      <dgm:prSet custT="1"/>
      <dgm:spPr>
        <a:xfrm>
          <a:off x="274320" y="2607626"/>
          <a:ext cx="3840480" cy="383760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>
              <a:solidFill>
                <a:sysClr val="window" lastClr="FFFFFF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Учет работоспособности сотрудников</a:t>
          </a:r>
        </a:p>
      </dgm:t>
    </dgm:pt>
    <dgm:pt modelId="{5C871C3D-4E0B-4D32-A6BE-60E04C26D5EE}" type="parTrans" cxnId="{7CA24EE5-DD9E-4FA1-9EA9-73D62A1B9E19}">
      <dgm:prSet/>
      <dgm:spPr/>
      <dgm:t>
        <a:bodyPr/>
        <a:lstStyle/>
        <a:p>
          <a:endParaRPr lang="ru-RU" sz="1200"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23D053F5-344C-46DD-AE21-48EE3B50B19A}" type="sibTrans" cxnId="{7CA24EE5-DD9E-4FA1-9EA9-73D62A1B9E19}">
      <dgm:prSet/>
      <dgm:spPr/>
      <dgm:t>
        <a:bodyPr/>
        <a:lstStyle/>
        <a:p>
          <a:endParaRPr lang="ru-RU" sz="1200"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C1CF26DD-AF02-4853-BFCA-0459DBEF61A1}" type="pres">
      <dgm:prSet presAssocID="{E2ACD893-D35F-4C3C-8162-2E6BA6ED1B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941003-1170-4A77-98A9-2D52FC37AF8C}" type="pres">
      <dgm:prSet presAssocID="{B5724801-615A-4289-9AA7-8C9B1E0B185D}" presName="parentLin" presStyleCnt="0"/>
      <dgm:spPr/>
    </dgm:pt>
    <dgm:pt modelId="{EBC7AC2D-7575-4DBE-AD6E-2F652E4E0794}" type="pres">
      <dgm:prSet presAssocID="{B5724801-615A-4289-9AA7-8C9B1E0B185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22D0B6A-C073-4150-BC2C-21E2C57C2CCF}" type="pres">
      <dgm:prSet presAssocID="{B5724801-615A-4289-9AA7-8C9B1E0B185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73A11A-A685-4379-98CC-D363FAD3C845}" type="pres">
      <dgm:prSet presAssocID="{B5724801-615A-4289-9AA7-8C9B1E0B185D}" presName="negativeSpace" presStyleCnt="0"/>
      <dgm:spPr/>
    </dgm:pt>
    <dgm:pt modelId="{97AE6694-F991-4DCA-8D5E-F6AD513FB665}" type="pres">
      <dgm:prSet presAssocID="{B5724801-615A-4289-9AA7-8C9B1E0B185D}" presName="childText" presStyleLbl="conFgAcc1" presStyleIdx="0" presStyleCnt="5">
        <dgm:presLayoutVars>
          <dgm:bulletEnabled val="1"/>
        </dgm:presLayoutVars>
      </dgm:prSet>
      <dgm:spPr>
        <a:xfrm>
          <a:off x="0" y="199858"/>
          <a:ext cx="5486400" cy="327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31344FB0-EA04-460B-8AAA-EDF63D295B9E}" type="pres">
      <dgm:prSet presAssocID="{4772AB40-5669-45AB-8FED-17E9F6AB5903}" presName="spaceBetweenRectangles" presStyleCnt="0"/>
      <dgm:spPr/>
    </dgm:pt>
    <dgm:pt modelId="{5D53CCAD-F422-44BA-B4D4-B957DB0722F2}" type="pres">
      <dgm:prSet presAssocID="{C26B7A7C-8314-4D1F-95F6-AD7184DB8408}" presName="parentLin" presStyleCnt="0"/>
      <dgm:spPr/>
    </dgm:pt>
    <dgm:pt modelId="{25EB170C-72A0-4934-B767-93DCD14EFCEE}" type="pres">
      <dgm:prSet presAssocID="{C26B7A7C-8314-4D1F-95F6-AD7184DB8408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23DA5A1-A3B2-4D5D-9D4E-106C7991671C}" type="pres">
      <dgm:prSet presAssocID="{C26B7A7C-8314-4D1F-95F6-AD7184DB8408}" presName="parentText" presStyleLbl="node1" presStyleIdx="1" presStyleCnt="5" custScaleY="1006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4819ED-E43B-4E1B-84F0-A2A1B197870F}" type="pres">
      <dgm:prSet presAssocID="{C26B7A7C-8314-4D1F-95F6-AD7184DB8408}" presName="negativeSpace" presStyleCnt="0"/>
      <dgm:spPr/>
    </dgm:pt>
    <dgm:pt modelId="{A9115A48-CF0C-4AF9-AD54-D2E5FCA58F67}" type="pres">
      <dgm:prSet presAssocID="{C26B7A7C-8314-4D1F-95F6-AD7184DB8408}" presName="childText" presStyleLbl="conFgAcc1" presStyleIdx="1" presStyleCnt="5">
        <dgm:presLayoutVars>
          <dgm:bulletEnabled val="1"/>
        </dgm:presLayoutVars>
      </dgm:prSet>
      <dgm:spPr>
        <a:xfrm>
          <a:off x="0" y="1030466"/>
          <a:ext cx="5486400" cy="327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E45FB975-9AB2-4DEB-A263-6B7D71741469}" type="pres">
      <dgm:prSet presAssocID="{218416F1-587D-447F-B6F5-2987562B7537}" presName="spaceBetweenRectangles" presStyleCnt="0"/>
      <dgm:spPr/>
    </dgm:pt>
    <dgm:pt modelId="{8601AF37-4198-438E-BC49-C65F28E86922}" type="pres">
      <dgm:prSet presAssocID="{A925631C-9C9C-47E9-A6B4-6E1C650B2573}" presName="parentLin" presStyleCnt="0"/>
      <dgm:spPr/>
    </dgm:pt>
    <dgm:pt modelId="{556EBA53-3A88-4F32-BB64-D796B066022C}" type="pres">
      <dgm:prSet presAssocID="{A925631C-9C9C-47E9-A6B4-6E1C650B2573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015849FC-0C9C-4F1C-AC16-AA883B2F5CAE}" type="pres">
      <dgm:prSet presAssocID="{A925631C-9C9C-47E9-A6B4-6E1C650B257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507EE3-A60F-4F6F-B871-C0E6DBB5A36E}" type="pres">
      <dgm:prSet presAssocID="{A925631C-9C9C-47E9-A6B4-6E1C650B2573}" presName="negativeSpace" presStyleCnt="0"/>
      <dgm:spPr/>
    </dgm:pt>
    <dgm:pt modelId="{A3186F29-42ED-4BD8-9FEF-0C8990EE67FC}" type="pres">
      <dgm:prSet presAssocID="{A925631C-9C9C-47E9-A6B4-6E1C650B2573}" presName="childText" presStyleLbl="conFgAcc1" presStyleIdx="2" presStyleCnt="5">
        <dgm:presLayoutVars>
          <dgm:bulletEnabled val="1"/>
        </dgm:presLayoutVars>
      </dgm:prSet>
      <dgm:spPr>
        <a:xfrm>
          <a:off x="0" y="1620146"/>
          <a:ext cx="5486400" cy="327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A3CE33BE-3C8B-472F-B4F8-2F7860C4FDCD}" type="pres">
      <dgm:prSet presAssocID="{89452F4F-BF3A-4390-BABB-C8DE123C41F5}" presName="spaceBetweenRectangles" presStyleCnt="0"/>
      <dgm:spPr/>
    </dgm:pt>
    <dgm:pt modelId="{B05E9F26-6834-4823-AD6E-A91FCE53B5BA}" type="pres">
      <dgm:prSet presAssocID="{E9E5465A-B6B0-4741-94E4-107B7CCFA234}" presName="parentLin" presStyleCnt="0"/>
      <dgm:spPr/>
    </dgm:pt>
    <dgm:pt modelId="{1AD2B44D-EA3C-4FEB-B654-97F3AAF27ED7}" type="pres">
      <dgm:prSet presAssocID="{E9E5465A-B6B0-4741-94E4-107B7CCFA234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6ACE7BA5-520E-41CF-AC49-7E94A4259F84}" type="pres">
      <dgm:prSet presAssocID="{E9E5465A-B6B0-4741-94E4-107B7CCFA23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52455B-D401-4E50-BC17-FD01F30DC0F0}" type="pres">
      <dgm:prSet presAssocID="{E9E5465A-B6B0-4741-94E4-107B7CCFA234}" presName="negativeSpace" presStyleCnt="0"/>
      <dgm:spPr/>
    </dgm:pt>
    <dgm:pt modelId="{F1700C67-B3F6-4ED0-B93F-52206F639BA2}" type="pres">
      <dgm:prSet presAssocID="{E9E5465A-B6B0-4741-94E4-107B7CCFA234}" presName="childText" presStyleLbl="conFgAcc1" presStyleIdx="3" presStyleCnt="5">
        <dgm:presLayoutVars>
          <dgm:bulletEnabled val="1"/>
        </dgm:presLayoutVars>
      </dgm:prSet>
      <dgm:spPr>
        <a:xfrm>
          <a:off x="0" y="2209826"/>
          <a:ext cx="5486400" cy="327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7BF0D33E-919F-4A8E-889C-A23B73A33B16}" type="pres">
      <dgm:prSet presAssocID="{DA4D4876-7157-4137-8D0B-6590733B2477}" presName="spaceBetweenRectangles" presStyleCnt="0"/>
      <dgm:spPr/>
    </dgm:pt>
    <dgm:pt modelId="{FD534369-6955-4043-A4B9-9E8D27A58997}" type="pres">
      <dgm:prSet presAssocID="{A2A30FD5-AF82-4C9B-8EDF-4A8F42D4F10D}" presName="parentLin" presStyleCnt="0"/>
      <dgm:spPr/>
    </dgm:pt>
    <dgm:pt modelId="{537C8013-4C7A-42BF-8CDD-B56B2E5411A9}" type="pres">
      <dgm:prSet presAssocID="{A2A30FD5-AF82-4C9B-8EDF-4A8F42D4F10D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DF94287C-405C-4C5C-A475-E5793B912524}" type="pres">
      <dgm:prSet presAssocID="{A2A30FD5-AF82-4C9B-8EDF-4A8F42D4F10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9FB65-7707-49B5-8859-4D880B69E54F}" type="pres">
      <dgm:prSet presAssocID="{A2A30FD5-AF82-4C9B-8EDF-4A8F42D4F10D}" presName="negativeSpace" presStyleCnt="0"/>
      <dgm:spPr/>
    </dgm:pt>
    <dgm:pt modelId="{8A1AE2DE-27F3-4BB6-AE20-E709A07A0C74}" type="pres">
      <dgm:prSet presAssocID="{A2A30FD5-AF82-4C9B-8EDF-4A8F42D4F10D}" presName="childText" presStyleLbl="conFgAcc1" presStyleIdx="4" presStyleCnt="5">
        <dgm:presLayoutVars>
          <dgm:bulletEnabled val="1"/>
        </dgm:presLayoutVars>
      </dgm:prSet>
      <dgm:spPr>
        <a:xfrm>
          <a:off x="0" y="2799506"/>
          <a:ext cx="5486400" cy="3276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</dgm:ptLst>
  <dgm:cxnLst>
    <dgm:cxn modelId="{CC5FB1E5-AEB8-476A-A61A-BF8372AECA0A}" type="presOf" srcId="{E9E5465A-B6B0-4741-94E4-107B7CCFA234}" destId="{1AD2B44D-EA3C-4FEB-B654-97F3AAF27ED7}" srcOrd="0" destOrd="0" presId="urn:microsoft.com/office/officeart/2005/8/layout/list1"/>
    <dgm:cxn modelId="{94A06868-6BD4-4A61-91BF-7CEBFE04CE72}" type="presOf" srcId="{C26B7A7C-8314-4D1F-95F6-AD7184DB8408}" destId="{223DA5A1-A3B2-4D5D-9D4E-106C7991671C}" srcOrd="1" destOrd="0" presId="urn:microsoft.com/office/officeart/2005/8/layout/list1"/>
    <dgm:cxn modelId="{8A22D30F-088B-4460-AF11-4D2F2E6A2686}" type="presOf" srcId="{A2A30FD5-AF82-4C9B-8EDF-4A8F42D4F10D}" destId="{537C8013-4C7A-42BF-8CDD-B56B2E5411A9}" srcOrd="0" destOrd="0" presId="urn:microsoft.com/office/officeart/2005/8/layout/list1"/>
    <dgm:cxn modelId="{B2467CC0-5698-4B11-BA27-CCDF5858330C}" type="presOf" srcId="{E9E5465A-B6B0-4741-94E4-107B7CCFA234}" destId="{6ACE7BA5-520E-41CF-AC49-7E94A4259F84}" srcOrd="1" destOrd="0" presId="urn:microsoft.com/office/officeart/2005/8/layout/list1"/>
    <dgm:cxn modelId="{5EF9AD0E-E4BF-44F0-B1C9-A2474981B415}" type="presOf" srcId="{E2ACD893-D35F-4C3C-8162-2E6BA6ED1BC4}" destId="{C1CF26DD-AF02-4853-BFCA-0459DBEF61A1}" srcOrd="0" destOrd="0" presId="urn:microsoft.com/office/officeart/2005/8/layout/list1"/>
    <dgm:cxn modelId="{8D75D62D-F7A0-4FE5-9D4B-453A20829CB1}" type="presOf" srcId="{A925631C-9C9C-47E9-A6B4-6E1C650B2573}" destId="{556EBA53-3A88-4F32-BB64-D796B066022C}" srcOrd="0" destOrd="0" presId="urn:microsoft.com/office/officeart/2005/8/layout/list1"/>
    <dgm:cxn modelId="{340967E3-1038-4BBA-A9FD-328BB68BF9CF}" type="presOf" srcId="{A2A30FD5-AF82-4C9B-8EDF-4A8F42D4F10D}" destId="{DF94287C-405C-4C5C-A475-E5793B912524}" srcOrd="1" destOrd="0" presId="urn:microsoft.com/office/officeart/2005/8/layout/list1"/>
    <dgm:cxn modelId="{347A21CF-40A9-4A06-AF1C-C83EFD8F159D}" type="presOf" srcId="{C26B7A7C-8314-4D1F-95F6-AD7184DB8408}" destId="{25EB170C-72A0-4934-B767-93DCD14EFCEE}" srcOrd="0" destOrd="0" presId="urn:microsoft.com/office/officeart/2005/8/layout/list1"/>
    <dgm:cxn modelId="{2D68ECF7-25A1-4984-91CD-5B9DB16D3A9E}" type="presOf" srcId="{B5724801-615A-4289-9AA7-8C9B1E0B185D}" destId="{EBC7AC2D-7575-4DBE-AD6E-2F652E4E0794}" srcOrd="0" destOrd="0" presId="urn:microsoft.com/office/officeart/2005/8/layout/list1"/>
    <dgm:cxn modelId="{7CA24EE5-DD9E-4FA1-9EA9-73D62A1B9E19}" srcId="{E2ACD893-D35F-4C3C-8162-2E6BA6ED1BC4}" destId="{A2A30FD5-AF82-4C9B-8EDF-4A8F42D4F10D}" srcOrd="4" destOrd="0" parTransId="{5C871C3D-4E0B-4D32-A6BE-60E04C26D5EE}" sibTransId="{23D053F5-344C-46DD-AE21-48EE3B50B19A}"/>
    <dgm:cxn modelId="{682B18EA-CE59-4E4A-8B97-4EA5CBAAE97A}" srcId="{E2ACD893-D35F-4C3C-8162-2E6BA6ED1BC4}" destId="{A925631C-9C9C-47E9-A6B4-6E1C650B2573}" srcOrd="2" destOrd="0" parTransId="{06E91DC4-1F47-4292-9479-36F16BB77E05}" sibTransId="{89452F4F-BF3A-4390-BABB-C8DE123C41F5}"/>
    <dgm:cxn modelId="{55D4C04B-12F3-4C95-AD2C-A5A5E017371D}" srcId="{E2ACD893-D35F-4C3C-8162-2E6BA6ED1BC4}" destId="{C26B7A7C-8314-4D1F-95F6-AD7184DB8408}" srcOrd="1" destOrd="0" parTransId="{B2D62CB8-E227-480B-B5B5-EC24823814AC}" sibTransId="{218416F1-587D-447F-B6F5-2987562B7537}"/>
    <dgm:cxn modelId="{EC618AA3-EC15-4BCB-BA3B-7C1950D351F8}" type="presOf" srcId="{B5724801-615A-4289-9AA7-8C9B1E0B185D}" destId="{B22D0B6A-C073-4150-BC2C-21E2C57C2CCF}" srcOrd="1" destOrd="0" presId="urn:microsoft.com/office/officeart/2005/8/layout/list1"/>
    <dgm:cxn modelId="{1D74F72B-F933-4E99-95D9-558CBE87E75F}" type="presOf" srcId="{A925631C-9C9C-47E9-A6B4-6E1C650B2573}" destId="{015849FC-0C9C-4F1C-AC16-AA883B2F5CAE}" srcOrd="1" destOrd="0" presId="urn:microsoft.com/office/officeart/2005/8/layout/list1"/>
    <dgm:cxn modelId="{239D44AD-250D-4B52-BFF7-93F6BAA0094B}" srcId="{E2ACD893-D35F-4C3C-8162-2E6BA6ED1BC4}" destId="{B5724801-615A-4289-9AA7-8C9B1E0B185D}" srcOrd="0" destOrd="0" parTransId="{A5A086DF-D7B9-4AB0-B738-2DBBCB77D852}" sibTransId="{4772AB40-5669-45AB-8FED-17E9F6AB5903}"/>
    <dgm:cxn modelId="{D672E455-C828-4C8D-9A37-3297C043973B}" srcId="{E2ACD893-D35F-4C3C-8162-2E6BA6ED1BC4}" destId="{E9E5465A-B6B0-4741-94E4-107B7CCFA234}" srcOrd="3" destOrd="0" parTransId="{5601CA06-3A57-4279-9529-47FD4CC4001D}" sibTransId="{DA4D4876-7157-4137-8D0B-6590733B2477}"/>
    <dgm:cxn modelId="{663F94E3-D35D-4490-B8E8-82B737E6618B}" type="presParOf" srcId="{C1CF26DD-AF02-4853-BFCA-0459DBEF61A1}" destId="{7F941003-1170-4A77-98A9-2D52FC37AF8C}" srcOrd="0" destOrd="0" presId="urn:microsoft.com/office/officeart/2005/8/layout/list1"/>
    <dgm:cxn modelId="{E6230B91-94F9-46A3-BB99-E145969D720F}" type="presParOf" srcId="{7F941003-1170-4A77-98A9-2D52FC37AF8C}" destId="{EBC7AC2D-7575-4DBE-AD6E-2F652E4E0794}" srcOrd="0" destOrd="0" presId="urn:microsoft.com/office/officeart/2005/8/layout/list1"/>
    <dgm:cxn modelId="{7B4FCFED-1D83-45C7-AD88-A5D8ABE3F1A2}" type="presParOf" srcId="{7F941003-1170-4A77-98A9-2D52FC37AF8C}" destId="{B22D0B6A-C073-4150-BC2C-21E2C57C2CCF}" srcOrd="1" destOrd="0" presId="urn:microsoft.com/office/officeart/2005/8/layout/list1"/>
    <dgm:cxn modelId="{B6E9024E-E04E-41F0-ABEC-C6E7C8B7C84E}" type="presParOf" srcId="{C1CF26DD-AF02-4853-BFCA-0459DBEF61A1}" destId="{8973A11A-A685-4379-98CC-D363FAD3C845}" srcOrd="1" destOrd="0" presId="urn:microsoft.com/office/officeart/2005/8/layout/list1"/>
    <dgm:cxn modelId="{2912848B-6F76-4FAD-95AE-10F891019718}" type="presParOf" srcId="{C1CF26DD-AF02-4853-BFCA-0459DBEF61A1}" destId="{97AE6694-F991-4DCA-8D5E-F6AD513FB665}" srcOrd="2" destOrd="0" presId="urn:microsoft.com/office/officeart/2005/8/layout/list1"/>
    <dgm:cxn modelId="{D3416B7A-BB45-44A7-8953-D8DE99ECD397}" type="presParOf" srcId="{C1CF26DD-AF02-4853-BFCA-0459DBEF61A1}" destId="{31344FB0-EA04-460B-8AAA-EDF63D295B9E}" srcOrd="3" destOrd="0" presId="urn:microsoft.com/office/officeart/2005/8/layout/list1"/>
    <dgm:cxn modelId="{D81B751A-19C8-415B-9B8B-00288927EFA5}" type="presParOf" srcId="{C1CF26DD-AF02-4853-BFCA-0459DBEF61A1}" destId="{5D53CCAD-F422-44BA-B4D4-B957DB0722F2}" srcOrd="4" destOrd="0" presId="urn:microsoft.com/office/officeart/2005/8/layout/list1"/>
    <dgm:cxn modelId="{C4E24626-C287-4D44-A4ED-9FAC28FC921C}" type="presParOf" srcId="{5D53CCAD-F422-44BA-B4D4-B957DB0722F2}" destId="{25EB170C-72A0-4934-B767-93DCD14EFCEE}" srcOrd="0" destOrd="0" presId="urn:microsoft.com/office/officeart/2005/8/layout/list1"/>
    <dgm:cxn modelId="{148230C5-3DE8-4C62-A801-3161D22DFB98}" type="presParOf" srcId="{5D53CCAD-F422-44BA-B4D4-B957DB0722F2}" destId="{223DA5A1-A3B2-4D5D-9D4E-106C7991671C}" srcOrd="1" destOrd="0" presId="urn:microsoft.com/office/officeart/2005/8/layout/list1"/>
    <dgm:cxn modelId="{381026BF-A189-4B55-92D0-37ABE49A0937}" type="presParOf" srcId="{C1CF26DD-AF02-4853-BFCA-0459DBEF61A1}" destId="{D64819ED-E43B-4E1B-84F0-A2A1B197870F}" srcOrd="5" destOrd="0" presId="urn:microsoft.com/office/officeart/2005/8/layout/list1"/>
    <dgm:cxn modelId="{43CD6B0F-1128-4254-ABA8-61CC92401C7D}" type="presParOf" srcId="{C1CF26DD-AF02-4853-BFCA-0459DBEF61A1}" destId="{A9115A48-CF0C-4AF9-AD54-D2E5FCA58F67}" srcOrd="6" destOrd="0" presId="urn:microsoft.com/office/officeart/2005/8/layout/list1"/>
    <dgm:cxn modelId="{25222BB6-5DEF-4D6F-8040-E8B5926C13CE}" type="presParOf" srcId="{C1CF26DD-AF02-4853-BFCA-0459DBEF61A1}" destId="{E45FB975-9AB2-4DEB-A263-6B7D71741469}" srcOrd="7" destOrd="0" presId="urn:microsoft.com/office/officeart/2005/8/layout/list1"/>
    <dgm:cxn modelId="{BCD53EA0-3845-4E05-A48D-001434673864}" type="presParOf" srcId="{C1CF26DD-AF02-4853-BFCA-0459DBEF61A1}" destId="{8601AF37-4198-438E-BC49-C65F28E86922}" srcOrd="8" destOrd="0" presId="urn:microsoft.com/office/officeart/2005/8/layout/list1"/>
    <dgm:cxn modelId="{D15CBF2B-056A-4528-98D3-65C9141B6E1F}" type="presParOf" srcId="{8601AF37-4198-438E-BC49-C65F28E86922}" destId="{556EBA53-3A88-4F32-BB64-D796B066022C}" srcOrd="0" destOrd="0" presId="urn:microsoft.com/office/officeart/2005/8/layout/list1"/>
    <dgm:cxn modelId="{1664D6D9-F52A-460A-834E-0074FC2FAABA}" type="presParOf" srcId="{8601AF37-4198-438E-BC49-C65F28E86922}" destId="{015849FC-0C9C-4F1C-AC16-AA883B2F5CAE}" srcOrd="1" destOrd="0" presId="urn:microsoft.com/office/officeart/2005/8/layout/list1"/>
    <dgm:cxn modelId="{60CD0858-6A9F-445F-87C2-E7B054EC2D41}" type="presParOf" srcId="{C1CF26DD-AF02-4853-BFCA-0459DBEF61A1}" destId="{41507EE3-A60F-4F6F-B871-C0E6DBB5A36E}" srcOrd="9" destOrd="0" presId="urn:microsoft.com/office/officeart/2005/8/layout/list1"/>
    <dgm:cxn modelId="{F8B4C208-7BC6-4504-A533-8B3A8A8CD780}" type="presParOf" srcId="{C1CF26DD-AF02-4853-BFCA-0459DBEF61A1}" destId="{A3186F29-42ED-4BD8-9FEF-0C8990EE67FC}" srcOrd="10" destOrd="0" presId="urn:microsoft.com/office/officeart/2005/8/layout/list1"/>
    <dgm:cxn modelId="{A3173C53-94E4-4BEC-B351-E9065B23A026}" type="presParOf" srcId="{C1CF26DD-AF02-4853-BFCA-0459DBEF61A1}" destId="{A3CE33BE-3C8B-472F-B4F8-2F7860C4FDCD}" srcOrd="11" destOrd="0" presId="urn:microsoft.com/office/officeart/2005/8/layout/list1"/>
    <dgm:cxn modelId="{F1158003-234B-4E85-8984-619C75827501}" type="presParOf" srcId="{C1CF26DD-AF02-4853-BFCA-0459DBEF61A1}" destId="{B05E9F26-6834-4823-AD6E-A91FCE53B5BA}" srcOrd="12" destOrd="0" presId="urn:microsoft.com/office/officeart/2005/8/layout/list1"/>
    <dgm:cxn modelId="{6F87813D-A9F7-4C02-9C61-5340F1825F98}" type="presParOf" srcId="{B05E9F26-6834-4823-AD6E-A91FCE53B5BA}" destId="{1AD2B44D-EA3C-4FEB-B654-97F3AAF27ED7}" srcOrd="0" destOrd="0" presId="urn:microsoft.com/office/officeart/2005/8/layout/list1"/>
    <dgm:cxn modelId="{D9C73CF6-7ADB-458E-A6D3-DF1814E06A65}" type="presParOf" srcId="{B05E9F26-6834-4823-AD6E-A91FCE53B5BA}" destId="{6ACE7BA5-520E-41CF-AC49-7E94A4259F84}" srcOrd="1" destOrd="0" presId="urn:microsoft.com/office/officeart/2005/8/layout/list1"/>
    <dgm:cxn modelId="{16578F05-6729-433A-AFF8-4B17C33F4217}" type="presParOf" srcId="{C1CF26DD-AF02-4853-BFCA-0459DBEF61A1}" destId="{5F52455B-D401-4E50-BC17-FD01F30DC0F0}" srcOrd="13" destOrd="0" presId="urn:microsoft.com/office/officeart/2005/8/layout/list1"/>
    <dgm:cxn modelId="{92DA33B1-E5BF-4B77-A4CA-9EB6864A9197}" type="presParOf" srcId="{C1CF26DD-AF02-4853-BFCA-0459DBEF61A1}" destId="{F1700C67-B3F6-4ED0-B93F-52206F639BA2}" srcOrd="14" destOrd="0" presId="urn:microsoft.com/office/officeart/2005/8/layout/list1"/>
    <dgm:cxn modelId="{209CE174-3721-4E73-8294-F87DDE6F2564}" type="presParOf" srcId="{C1CF26DD-AF02-4853-BFCA-0459DBEF61A1}" destId="{7BF0D33E-919F-4A8E-889C-A23B73A33B16}" srcOrd="15" destOrd="0" presId="urn:microsoft.com/office/officeart/2005/8/layout/list1"/>
    <dgm:cxn modelId="{5EC1841C-9AAC-4064-8D8C-D8ADF8A2620B}" type="presParOf" srcId="{C1CF26DD-AF02-4853-BFCA-0459DBEF61A1}" destId="{FD534369-6955-4043-A4B9-9E8D27A58997}" srcOrd="16" destOrd="0" presId="urn:microsoft.com/office/officeart/2005/8/layout/list1"/>
    <dgm:cxn modelId="{08E84911-F2B4-4188-B782-C1D90811D9FB}" type="presParOf" srcId="{FD534369-6955-4043-A4B9-9E8D27A58997}" destId="{537C8013-4C7A-42BF-8CDD-B56B2E5411A9}" srcOrd="0" destOrd="0" presId="urn:microsoft.com/office/officeart/2005/8/layout/list1"/>
    <dgm:cxn modelId="{E63303DA-52D0-43DF-AC86-B0EB70E813FC}" type="presParOf" srcId="{FD534369-6955-4043-A4B9-9E8D27A58997}" destId="{DF94287C-405C-4C5C-A475-E5793B912524}" srcOrd="1" destOrd="0" presId="urn:microsoft.com/office/officeart/2005/8/layout/list1"/>
    <dgm:cxn modelId="{9821F19F-C1ED-41CA-A4A1-8CBB09609C50}" type="presParOf" srcId="{C1CF26DD-AF02-4853-BFCA-0459DBEF61A1}" destId="{A039FB65-7707-49B5-8859-4D880B69E54F}" srcOrd="17" destOrd="0" presId="urn:microsoft.com/office/officeart/2005/8/layout/list1"/>
    <dgm:cxn modelId="{0CD04155-F63C-4350-B2AE-742F917D01EC}" type="presParOf" srcId="{C1CF26DD-AF02-4853-BFCA-0459DBEF61A1}" destId="{8A1AE2DE-27F3-4BB6-AE20-E709A07A0C7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AE6694-F991-4DCA-8D5E-F6AD513FB665}">
      <dsp:nvSpPr>
        <dsp:cNvPr id="0" name=""/>
        <dsp:cNvSpPr/>
      </dsp:nvSpPr>
      <dsp:spPr>
        <a:xfrm>
          <a:off x="0" y="249277"/>
          <a:ext cx="5070762" cy="403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2D0B6A-C073-4150-BC2C-21E2C57C2CCF}">
      <dsp:nvSpPr>
        <dsp:cNvPr id="0" name=""/>
        <dsp:cNvSpPr/>
      </dsp:nvSpPr>
      <dsp:spPr>
        <a:xfrm>
          <a:off x="253538" y="13117"/>
          <a:ext cx="3549533" cy="472320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164" tIns="0" rIns="13416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Реальность, точное определение сроков выполнения работ и необходимого для этого времени</a:t>
          </a:r>
        </a:p>
      </dsp:txBody>
      <dsp:txXfrm>
        <a:off x="276595" y="36174"/>
        <a:ext cx="3503419" cy="426206"/>
      </dsp:txXfrm>
    </dsp:sp>
    <dsp:sp modelId="{A9115A48-CF0C-4AF9-AD54-D2E5FCA58F67}">
      <dsp:nvSpPr>
        <dsp:cNvPr id="0" name=""/>
        <dsp:cNvSpPr/>
      </dsp:nvSpPr>
      <dsp:spPr>
        <a:xfrm>
          <a:off x="0" y="978277"/>
          <a:ext cx="5070762" cy="403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3DA5A1-A3B2-4D5D-9D4E-106C7991671C}">
      <dsp:nvSpPr>
        <dsp:cNvPr id="0" name=""/>
        <dsp:cNvSpPr/>
      </dsp:nvSpPr>
      <dsp:spPr>
        <a:xfrm>
          <a:off x="253538" y="738877"/>
          <a:ext cx="3549533" cy="475560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164" tIns="0" rIns="13416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" lastClr="FFFFFF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Резервирование времени для проведения конкретных видов работ</a:t>
          </a:r>
        </a:p>
      </dsp:txBody>
      <dsp:txXfrm>
        <a:off x="276753" y="762092"/>
        <a:ext cx="3503103" cy="429130"/>
      </dsp:txXfrm>
    </dsp:sp>
    <dsp:sp modelId="{A3186F29-42ED-4BD8-9FEF-0C8990EE67FC}">
      <dsp:nvSpPr>
        <dsp:cNvPr id="0" name=""/>
        <dsp:cNvSpPr/>
      </dsp:nvSpPr>
      <dsp:spPr>
        <a:xfrm>
          <a:off x="0" y="1704037"/>
          <a:ext cx="5070762" cy="403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5849FC-0C9C-4F1C-AC16-AA883B2F5CAE}">
      <dsp:nvSpPr>
        <dsp:cNvPr id="0" name=""/>
        <dsp:cNvSpPr/>
      </dsp:nvSpPr>
      <dsp:spPr>
        <a:xfrm>
          <a:off x="253538" y="1467877"/>
          <a:ext cx="3549533" cy="472320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164" tIns="0" rIns="13416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" lastClr="FFFFFF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Установление временного регламента</a:t>
          </a:r>
        </a:p>
      </dsp:txBody>
      <dsp:txXfrm>
        <a:off x="276595" y="1490934"/>
        <a:ext cx="3503419" cy="426206"/>
      </dsp:txXfrm>
    </dsp:sp>
    <dsp:sp modelId="{F1700C67-B3F6-4ED0-B93F-52206F639BA2}">
      <dsp:nvSpPr>
        <dsp:cNvPr id="0" name=""/>
        <dsp:cNvSpPr/>
      </dsp:nvSpPr>
      <dsp:spPr>
        <a:xfrm>
          <a:off x="0" y="2429797"/>
          <a:ext cx="5070762" cy="403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CE7BA5-520E-41CF-AC49-7E94A4259F84}">
      <dsp:nvSpPr>
        <dsp:cNvPr id="0" name=""/>
        <dsp:cNvSpPr/>
      </dsp:nvSpPr>
      <dsp:spPr>
        <a:xfrm>
          <a:off x="253538" y="2193637"/>
          <a:ext cx="3549533" cy="472320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164" tIns="0" rIns="13416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" lastClr="FFFFFF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Управление порядком работ</a:t>
          </a:r>
        </a:p>
      </dsp:txBody>
      <dsp:txXfrm>
        <a:off x="276595" y="2216694"/>
        <a:ext cx="3503419" cy="426206"/>
      </dsp:txXfrm>
    </dsp:sp>
    <dsp:sp modelId="{8A1AE2DE-27F3-4BB6-AE20-E709A07A0C74}">
      <dsp:nvSpPr>
        <dsp:cNvPr id="0" name=""/>
        <dsp:cNvSpPr/>
      </dsp:nvSpPr>
      <dsp:spPr>
        <a:xfrm>
          <a:off x="0" y="3155557"/>
          <a:ext cx="5070762" cy="40320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94287C-405C-4C5C-A475-E5793B912524}">
      <dsp:nvSpPr>
        <dsp:cNvPr id="0" name=""/>
        <dsp:cNvSpPr/>
      </dsp:nvSpPr>
      <dsp:spPr>
        <a:xfrm>
          <a:off x="253538" y="2919397"/>
          <a:ext cx="3549533" cy="472320"/>
        </a:xfrm>
        <a:prstGeom prst="round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4164" tIns="0" rIns="134164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" lastClr="FFFFFF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Учет работоспособности сотрудников</a:t>
          </a:r>
        </a:p>
      </dsp:txBody>
      <dsp:txXfrm>
        <a:off x="276595" y="2942454"/>
        <a:ext cx="3503419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5/17/2019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0363" y="2241271"/>
            <a:ext cx="8991600" cy="1645920"/>
          </a:xfrm>
        </p:spPr>
        <p:txBody>
          <a:bodyPr>
            <a:normAutofit fontScale="90000"/>
          </a:bodyPr>
          <a:lstStyle/>
          <a:p>
            <a:r>
              <a:rPr lang="ru-RU" sz="2800" u="sng" dirty="0" smtClean="0"/>
              <a:t>Презентация к работе на тему: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«Отечественный </a:t>
            </a:r>
            <a:r>
              <a:rPr lang="ru-RU" sz="2800" dirty="0"/>
              <a:t>опыт научной организации труда и возможность его применения в современных </a:t>
            </a:r>
            <a:r>
              <a:rPr lang="ru-RU" sz="2800" dirty="0" smtClean="0"/>
              <a:t>условиях»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работы:________________________________________</a:t>
            </a:r>
          </a:p>
          <a:p>
            <a:r>
              <a:rPr lang="ru-RU" dirty="0" smtClean="0"/>
              <a:t>Руководитель работы:_________________________________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73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Этапы процесса повышения эффективности использования рабочего времени на предприятии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33167092"/>
              </p:ext>
            </p:extLst>
          </p:nvPr>
        </p:nvGraphicFramePr>
        <p:xfrm>
          <a:off x="654630" y="2547072"/>
          <a:ext cx="5070762" cy="3571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340561"/>
              </p:ext>
            </p:extLst>
          </p:nvPr>
        </p:nvGraphicFramePr>
        <p:xfrm>
          <a:off x="6359236" y="2547072"/>
          <a:ext cx="5413664" cy="3571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2641">
                  <a:extLst>
                    <a:ext uri="{9D8B030D-6E8A-4147-A177-3AD203B41FA5}">
                      <a16:colId xmlns:a16="http://schemas.microsoft.com/office/drawing/2014/main" val="910640319"/>
                    </a:ext>
                  </a:extLst>
                </a:gridCol>
                <a:gridCol w="804460">
                  <a:extLst>
                    <a:ext uri="{9D8B030D-6E8A-4147-A177-3AD203B41FA5}">
                      <a16:colId xmlns:a16="http://schemas.microsoft.com/office/drawing/2014/main" val="755782972"/>
                    </a:ext>
                  </a:extLst>
                </a:gridCol>
                <a:gridCol w="1061736">
                  <a:extLst>
                    <a:ext uri="{9D8B030D-6E8A-4147-A177-3AD203B41FA5}">
                      <a16:colId xmlns:a16="http://schemas.microsoft.com/office/drawing/2014/main" val="549529914"/>
                    </a:ext>
                  </a:extLst>
                </a:gridCol>
                <a:gridCol w="904009">
                  <a:extLst>
                    <a:ext uri="{9D8B030D-6E8A-4147-A177-3AD203B41FA5}">
                      <a16:colId xmlns:a16="http://schemas.microsoft.com/office/drawing/2014/main" val="2433442496"/>
                    </a:ext>
                  </a:extLst>
                </a:gridCol>
                <a:gridCol w="1350818">
                  <a:extLst>
                    <a:ext uri="{9D8B030D-6E8A-4147-A177-3AD203B41FA5}">
                      <a16:colId xmlns:a16="http://schemas.microsoft.com/office/drawing/2014/main" val="1723588540"/>
                    </a:ext>
                  </a:extLst>
                </a:gridCol>
              </a:tblGrid>
              <a:tr h="6680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Наименование работы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Дата начала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Продолжи-тельность, дни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Дата окончания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Ответственный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extLst>
                  <a:ext uri="{0D108BD9-81ED-4DB2-BD59-A6C34878D82A}">
                    <a16:rowId xmlns:a16="http://schemas.microsoft.com/office/drawing/2014/main" val="3144212669"/>
                  </a:ext>
                </a:extLst>
              </a:tr>
              <a:tr h="6660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Составление проекта приказа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1.07.2019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2.07.2019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Секретарь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extLst>
                  <a:ext uri="{0D108BD9-81ED-4DB2-BD59-A6C34878D82A}">
                    <a16:rowId xmlns:a16="http://schemas.microsoft.com/office/drawing/2014/main" val="3734178256"/>
                  </a:ext>
                </a:extLst>
              </a:tr>
              <a:tr h="5936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Утверждение приказа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2.07.2019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3.07.2019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Директор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extLst>
                  <a:ext uri="{0D108BD9-81ED-4DB2-BD59-A6C34878D82A}">
                    <a16:rowId xmlns:a16="http://schemas.microsoft.com/office/drawing/2014/main" val="2473576065"/>
                  </a:ext>
                </a:extLst>
              </a:tr>
              <a:tr h="8907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Ознакомление с приказом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3.07.2019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5.07.2019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Начальник ИТ-отдела, системные администраторы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extLst>
                  <a:ext uri="{0D108BD9-81ED-4DB2-BD59-A6C34878D82A}">
                    <a16:rowId xmlns:a16="http://schemas.microsoft.com/office/drawing/2014/main" val="1570938977"/>
                  </a:ext>
                </a:extLst>
              </a:tr>
              <a:tr h="7532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Контроль результатов исполнения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3.07.2019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31.07.2019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Начальник ИТ-отдела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79" marR="64179" marT="0" marB="0"/>
                </a:tc>
                <a:extLst>
                  <a:ext uri="{0D108BD9-81ED-4DB2-BD59-A6C34878D82A}">
                    <a16:rowId xmlns:a16="http://schemas.microsoft.com/office/drawing/2014/main" val="1692989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984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Социально-экономическая эффективность регламентации перекуров и времени на совещания для системных администраторов на ПО «</a:t>
            </a:r>
            <a:r>
              <a:rPr lang="ru-RU" sz="2000" dirty="0" err="1"/>
              <a:t>Хлебокомбинат</a:t>
            </a:r>
            <a:r>
              <a:rPr lang="ru-RU" sz="2000" dirty="0"/>
              <a:t>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519928"/>
              </p:ext>
            </p:extLst>
          </p:nvPr>
        </p:nvGraphicFramePr>
        <p:xfrm>
          <a:off x="449060" y="2614988"/>
          <a:ext cx="5463367" cy="2871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9809">
                  <a:extLst>
                    <a:ext uri="{9D8B030D-6E8A-4147-A177-3AD203B41FA5}">
                      <a16:colId xmlns:a16="http://schemas.microsoft.com/office/drawing/2014/main" val="3193452808"/>
                    </a:ext>
                  </a:extLst>
                </a:gridCol>
                <a:gridCol w="1324612">
                  <a:extLst>
                    <a:ext uri="{9D8B030D-6E8A-4147-A177-3AD203B41FA5}">
                      <a16:colId xmlns:a16="http://schemas.microsoft.com/office/drawing/2014/main" val="1688123805"/>
                    </a:ext>
                  </a:extLst>
                </a:gridCol>
                <a:gridCol w="1488946">
                  <a:extLst>
                    <a:ext uri="{9D8B030D-6E8A-4147-A177-3AD203B41FA5}">
                      <a16:colId xmlns:a16="http://schemas.microsoft.com/office/drawing/2014/main" val="1412203935"/>
                    </a:ext>
                  </a:extLst>
                </a:gridCol>
              </a:tblGrid>
              <a:tr h="3953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Наименование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 проекта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После проекта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9453203"/>
                  </a:ext>
                </a:extLst>
              </a:tr>
              <a:tr h="5461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Среднее время на выполнение 1 заявки, мин.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0243196"/>
                  </a:ext>
                </a:extLst>
              </a:tr>
              <a:tr h="8253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Высвобожденное по результатам мероприятий время (ОП), мин.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1365-1245=120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8407522"/>
                  </a:ext>
                </a:extLst>
              </a:tr>
              <a:tr h="11045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Общее количество выполненных заявок от персонала в течении рабочего дня, шт.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</a:t>
                      </a:r>
                      <a:r>
                        <a:rPr lang="en-US" sz="1400" dirty="0">
                          <a:effectLst/>
                        </a:rPr>
                        <a:t>+</a:t>
                      </a:r>
                      <a:r>
                        <a:rPr lang="ru-RU" sz="1400" dirty="0">
                          <a:effectLst/>
                        </a:rPr>
                        <a:t>120</a:t>
                      </a:r>
                      <a:r>
                        <a:rPr lang="en-US" sz="1400" dirty="0">
                          <a:effectLst/>
                        </a:rPr>
                        <a:t>/10=</a:t>
                      </a:r>
                      <a:r>
                        <a:rPr lang="ru-RU" sz="1400" dirty="0">
                          <a:effectLst/>
                        </a:rPr>
                        <a:t>27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1301513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61933954"/>
              </p:ext>
            </p:extLst>
          </p:nvPr>
        </p:nvGraphicFramePr>
        <p:xfrm>
          <a:off x="6428509" y="2421082"/>
          <a:ext cx="5486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818909" y="59884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200" b="1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1200" b="1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общего количества выполненных заявок в течении рабочего дня, шт.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005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9964" y="2699974"/>
            <a:ext cx="7729728" cy="1188720"/>
          </a:xfrm>
        </p:spPr>
        <p:txBody>
          <a:bodyPr/>
          <a:lstStyle/>
          <a:p>
            <a:r>
              <a:rPr lang="ru-RU" dirty="0" smtClean="0"/>
              <a:t>Доклад окончен, 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42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темы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Актуальность темы работы обусловлена тем, что научная организации труда своей целью имеет улучшение показателей, от которых в целом зависит эффективность работы всего предприятия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Особую, притом не только экономическую, но и социальную, роль играет такой фактор организации труда, как улучшение его условий. В настоящее время примерно половина всех промышленных работников пользуется различными льготами и компенсациями за работу в тяжелых и вредных условиях. Таким образом, осуществление мероприятий по улучшению условий труда затрагивает жизненные интересы сохранения здоровья и высокой работоспособности многих миллионов трудящихся. </a:t>
            </a:r>
          </a:p>
        </p:txBody>
      </p:sp>
    </p:spTree>
    <p:extLst>
      <p:ext uri="{BB962C8B-B14F-4D97-AF65-F5344CB8AC3E}">
        <p14:creationId xmlns:p14="http://schemas.microsoft.com/office/powerpoint/2010/main" val="173866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/>
              <a:t>Целью работы </a:t>
            </a:r>
            <a:r>
              <a:rPr lang="ru-RU" sz="2900" dirty="0"/>
              <a:t>является определение возможности применения отечественного опыта научной организации труда в современных условиях.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endParaRPr lang="ru-RU" sz="2900" dirty="0" smtClean="0"/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 smtClean="0"/>
              <a:t>Задачи работы</a:t>
            </a:r>
            <a:r>
              <a:rPr lang="ru-RU" sz="2900" dirty="0" smtClean="0"/>
              <a:t>:</a:t>
            </a:r>
            <a:endParaRPr lang="ru-RU" sz="29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900" dirty="0" smtClean="0"/>
              <a:t>изучить </a:t>
            </a:r>
            <a:r>
              <a:rPr lang="ru-RU" sz="2900" dirty="0"/>
              <a:t>понятие, задачи, функции научной организации труда;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900" dirty="0" smtClean="0"/>
              <a:t>проанализировать </a:t>
            </a:r>
            <a:r>
              <a:rPr lang="ru-RU" sz="2900" dirty="0"/>
              <a:t>содержание, область распространения и принципы научной организации труда;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900" dirty="0" smtClean="0"/>
              <a:t>рассмотреть </a:t>
            </a:r>
            <a:r>
              <a:rPr lang="ru-RU" sz="2900" dirty="0"/>
              <a:t>отечественный и зарубежный опыт научной организации труда;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900" dirty="0" smtClean="0"/>
              <a:t>дать </a:t>
            </a:r>
            <a:r>
              <a:rPr lang="ru-RU" sz="2900" dirty="0"/>
              <a:t>организационно-экономическую характеристику ПО «</a:t>
            </a:r>
            <a:r>
              <a:rPr lang="ru-RU" sz="2900" dirty="0" err="1"/>
              <a:t>Хлебокомбинат</a:t>
            </a:r>
            <a:r>
              <a:rPr lang="ru-RU" sz="2900" dirty="0"/>
              <a:t>»;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900" dirty="0" smtClean="0"/>
              <a:t>провести </a:t>
            </a:r>
            <a:r>
              <a:rPr lang="ru-RU" sz="2900" dirty="0"/>
              <a:t>анализ состава, структуры кадров и особенностей организации кадровой работы;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900" dirty="0" smtClean="0"/>
              <a:t>провести </a:t>
            </a:r>
            <a:r>
              <a:rPr lang="ru-RU" sz="2900" dirty="0"/>
              <a:t>оценку опыта научной организации труда на предприятии;	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900" dirty="0" smtClean="0"/>
              <a:t>провести </a:t>
            </a:r>
            <a:r>
              <a:rPr lang="ru-RU" sz="2900" dirty="0"/>
              <a:t>разработку и обоснование мероприятий по совершенствованию научной организации;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900" dirty="0" smtClean="0"/>
              <a:t>дать </a:t>
            </a:r>
            <a:r>
              <a:rPr lang="ru-RU" sz="2900" dirty="0"/>
              <a:t>оценку эффективности предложенных мероприятий.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8808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 и предмет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Объектом работы является ПО «</a:t>
            </a:r>
            <a:r>
              <a:rPr lang="ru-RU" dirty="0" err="1"/>
              <a:t>Хлебокомбинат</a:t>
            </a:r>
            <a:r>
              <a:rPr lang="ru-RU" dirty="0"/>
              <a:t>».</a:t>
            </a:r>
          </a:p>
          <a:p>
            <a:r>
              <a:rPr lang="ru-RU" dirty="0"/>
              <a:t>Предметом работы является научная организация труда.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3165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Финансовые результаты деятельности предприятия за 2016-2018 гг.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356403"/>
              </p:ext>
            </p:extLst>
          </p:nvPr>
        </p:nvGraphicFramePr>
        <p:xfrm>
          <a:off x="2231136" y="2608118"/>
          <a:ext cx="7729728" cy="411352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018264">
                  <a:extLst>
                    <a:ext uri="{9D8B030D-6E8A-4147-A177-3AD203B41FA5}">
                      <a16:colId xmlns:a16="http://schemas.microsoft.com/office/drawing/2014/main" val="2875722235"/>
                    </a:ext>
                  </a:extLst>
                </a:gridCol>
                <a:gridCol w="1360705">
                  <a:extLst>
                    <a:ext uri="{9D8B030D-6E8A-4147-A177-3AD203B41FA5}">
                      <a16:colId xmlns:a16="http://schemas.microsoft.com/office/drawing/2014/main" val="2101824196"/>
                    </a:ext>
                  </a:extLst>
                </a:gridCol>
                <a:gridCol w="1175794">
                  <a:extLst>
                    <a:ext uri="{9D8B030D-6E8A-4147-A177-3AD203B41FA5}">
                      <a16:colId xmlns:a16="http://schemas.microsoft.com/office/drawing/2014/main" val="67193616"/>
                    </a:ext>
                  </a:extLst>
                </a:gridCol>
                <a:gridCol w="1174965">
                  <a:extLst>
                    <a:ext uri="{9D8B030D-6E8A-4147-A177-3AD203B41FA5}">
                      <a16:colId xmlns:a16="http://schemas.microsoft.com/office/drawing/2014/main" val="3788265447"/>
                    </a:ext>
                  </a:extLst>
                </a:gridCol>
              </a:tblGrid>
              <a:tr h="290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Наименование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2765237"/>
                  </a:ext>
                </a:extLst>
              </a:tr>
              <a:tr h="2909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Выручка от продажи товаров и т.д. за минусом НДС и др.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16027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16599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16797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9289071"/>
                  </a:ext>
                </a:extLst>
              </a:tr>
              <a:tr h="2909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Себестоимость проданных товаров, продукции, услуг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15170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15228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15773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2564510"/>
                  </a:ext>
                </a:extLst>
              </a:tr>
              <a:tr h="2909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Валовая прибыль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1371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1024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349258"/>
                  </a:ext>
                </a:extLst>
              </a:tr>
              <a:tr h="2909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Коммерческие расходы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9037509"/>
                  </a:ext>
                </a:extLst>
              </a:tr>
              <a:tr h="2909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Управленческие расходы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146636"/>
                  </a:ext>
                </a:extLst>
              </a:tr>
              <a:tr h="2909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Прибыль (убыток) от продажи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1371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1024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0651721"/>
                  </a:ext>
                </a:extLst>
              </a:tr>
              <a:tr h="2909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Проценты к получению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487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4034816"/>
                  </a:ext>
                </a:extLst>
              </a:tr>
              <a:tr h="2909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Прочие доходы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9645210"/>
                  </a:ext>
                </a:extLst>
              </a:tr>
              <a:tr h="2909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Прочие расходы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5792362"/>
                  </a:ext>
                </a:extLst>
              </a:tr>
              <a:tr h="2909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Прибыль (убыток) до налогообложения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1131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2301928"/>
                  </a:ext>
                </a:extLst>
              </a:tr>
              <a:tr h="2909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Текущий налог на прибыль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5133409"/>
                  </a:ext>
                </a:extLst>
              </a:tr>
              <a:tr h="2909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Чистая прибыль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888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1563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1173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1115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597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персонала и его движения в 2016-2018 гг.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540202"/>
              </p:ext>
            </p:extLst>
          </p:nvPr>
        </p:nvGraphicFramePr>
        <p:xfrm>
          <a:off x="414107" y="2562368"/>
          <a:ext cx="4594310" cy="34488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8279">
                  <a:extLst>
                    <a:ext uri="{9D8B030D-6E8A-4147-A177-3AD203B41FA5}">
                      <a16:colId xmlns:a16="http://schemas.microsoft.com/office/drawing/2014/main" val="1815879325"/>
                    </a:ext>
                  </a:extLst>
                </a:gridCol>
                <a:gridCol w="567875">
                  <a:extLst>
                    <a:ext uri="{9D8B030D-6E8A-4147-A177-3AD203B41FA5}">
                      <a16:colId xmlns:a16="http://schemas.microsoft.com/office/drawing/2014/main" val="956971693"/>
                    </a:ext>
                  </a:extLst>
                </a:gridCol>
                <a:gridCol w="567875">
                  <a:extLst>
                    <a:ext uri="{9D8B030D-6E8A-4147-A177-3AD203B41FA5}">
                      <a16:colId xmlns:a16="http://schemas.microsoft.com/office/drawing/2014/main" val="1851768774"/>
                    </a:ext>
                  </a:extLst>
                </a:gridCol>
                <a:gridCol w="567875">
                  <a:extLst>
                    <a:ext uri="{9D8B030D-6E8A-4147-A177-3AD203B41FA5}">
                      <a16:colId xmlns:a16="http://schemas.microsoft.com/office/drawing/2014/main" val="1953677605"/>
                    </a:ext>
                  </a:extLst>
                </a:gridCol>
                <a:gridCol w="918065">
                  <a:extLst>
                    <a:ext uri="{9D8B030D-6E8A-4147-A177-3AD203B41FA5}">
                      <a16:colId xmlns:a16="http://schemas.microsoft.com/office/drawing/2014/main" val="1357291113"/>
                    </a:ext>
                  </a:extLst>
                </a:gridCol>
                <a:gridCol w="844341">
                  <a:extLst>
                    <a:ext uri="{9D8B030D-6E8A-4147-A177-3AD203B41FA5}">
                      <a16:colId xmlns:a16="http://schemas.microsoft.com/office/drawing/2014/main" val="3166542074"/>
                    </a:ext>
                  </a:extLst>
                </a:gridCol>
              </a:tblGrid>
              <a:tr h="9945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Категории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2016г.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2017г.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2018г.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Темп изменения (2016г. от 2017 г.), 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Темп изменения, (2017г. от 2018 г.), %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402586"/>
                  </a:ext>
                </a:extLst>
              </a:tr>
              <a:tr h="7894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Среднесписочная численность всего в том числе: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95,23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109,37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5714839"/>
                  </a:ext>
                </a:extLst>
              </a:tr>
              <a:tr h="248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 Рабочих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97,91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104,25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6097234"/>
                  </a:ext>
                </a:extLst>
              </a:tr>
              <a:tr h="248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 Специалистов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75,00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133,33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0257023"/>
                  </a:ext>
                </a:extLst>
              </a:tr>
              <a:tr h="248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 Служащих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100,00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150,00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2324213"/>
                  </a:ext>
                </a:extLst>
              </a:tr>
              <a:tr h="248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 Руководителей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80,00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162,50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150710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7108"/>
              </p:ext>
            </p:extLst>
          </p:nvPr>
        </p:nvGraphicFramePr>
        <p:xfrm>
          <a:off x="5527965" y="2292205"/>
          <a:ext cx="6328062" cy="4486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1297">
                  <a:extLst>
                    <a:ext uri="{9D8B030D-6E8A-4147-A177-3AD203B41FA5}">
                      <a16:colId xmlns:a16="http://schemas.microsoft.com/office/drawing/2014/main" val="3333592485"/>
                    </a:ext>
                  </a:extLst>
                </a:gridCol>
                <a:gridCol w="782409">
                  <a:extLst>
                    <a:ext uri="{9D8B030D-6E8A-4147-A177-3AD203B41FA5}">
                      <a16:colId xmlns:a16="http://schemas.microsoft.com/office/drawing/2014/main" val="848915317"/>
                    </a:ext>
                  </a:extLst>
                </a:gridCol>
                <a:gridCol w="768919">
                  <a:extLst>
                    <a:ext uri="{9D8B030D-6E8A-4147-A177-3AD203B41FA5}">
                      <a16:colId xmlns:a16="http://schemas.microsoft.com/office/drawing/2014/main" val="3695583177"/>
                    </a:ext>
                  </a:extLst>
                </a:gridCol>
                <a:gridCol w="768919">
                  <a:extLst>
                    <a:ext uri="{9D8B030D-6E8A-4147-A177-3AD203B41FA5}">
                      <a16:colId xmlns:a16="http://schemas.microsoft.com/office/drawing/2014/main" val="4143907722"/>
                    </a:ext>
                  </a:extLst>
                </a:gridCol>
                <a:gridCol w="1143259">
                  <a:extLst>
                    <a:ext uri="{9D8B030D-6E8A-4147-A177-3AD203B41FA5}">
                      <a16:colId xmlns:a16="http://schemas.microsoft.com/office/drawing/2014/main" val="2343281122"/>
                    </a:ext>
                  </a:extLst>
                </a:gridCol>
                <a:gridCol w="1143259">
                  <a:extLst>
                    <a:ext uri="{9D8B030D-6E8A-4147-A177-3AD203B41FA5}">
                      <a16:colId xmlns:a16="http://schemas.microsoft.com/office/drawing/2014/main" val="182152021"/>
                    </a:ext>
                  </a:extLst>
                </a:gridCol>
              </a:tblGrid>
              <a:tr h="7373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Показатель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2016г.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2017г.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2018г.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Темп изменения (2017 г. от 2016 г.), 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Темп изменения (2018 г. от 2017 г.), 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val="1952371228"/>
                  </a:ext>
                </a:extLst>
              </a:tr>
              <a:tr h="1843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val="823568581"/>
                  </a:ext>
                </a:extLst>
              </a:tr>
              <a:tr h="38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Среднесписочная численность работников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95,23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109,37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val="311264727"/>
                  </a:ext>
                </a:extLst>
              </a:tr>
              <a:tr h="38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Принято в течение года новых работников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88,89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137,50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val="3653912832"/>
                  </a:ext>
                </a:extLst>
              </a:tr>
              <a:tr h="1843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Выбыло работников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130,00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69,23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val="2558791049"/>
                  </a:ext>
                </a:extLst>
              </a:tr>
              <a:tr h="368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Уход на пенсию, на учебу, в армию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80,00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75,00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val="1468001007"/>
                  </a:ext>
                </a:extLst>
              </a:tr>
              <a:tr h="368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 собственному желанию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141,67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70,59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val="3308117786"/>
                  </a:ext>
                </a:extLst>
              </a:tr>
              <a:tr h="3686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 нарушение дисциплины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166,67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60,00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val="2951667697"/>
                  </a:ext>
                </a:extLst>
              </a:tr>
              <a:tr h="2560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Оборот по приему, 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10,71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10,00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12,57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val="321610683"/>
                  </a:ext>
                </a:extLst>
              </a:tr>
              <a:tr h="2560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Оборот по выбытию, 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11,90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16,25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10,28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val="682264907"/>
                  </a:ext>
                </a:extLst>
              </a:tr>
              <a:tr h="1843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Общий оборот, 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22,62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26,25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22,86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val="3681860700"/>
                  </a:ext>
                </a:extLst>
              </a:tr>
              <a:tr h="2560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Текучесть кадров, 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8,93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13,75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8,57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val="3621571632"/>
                  </a:ext>
                </a:extLst>
              </a:tr>
              <a:tr h="384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Коэффициент постоянства кадров, %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77,38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73,75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77,14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val="21732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708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Баланс рабочего времени системных администраторов предприятия в 2016-2018 гг.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769631"/>
              </p:ext>
            </p:extLst>
          </p:nvPr>
        </p:nvGraphicFramePr>
        <p:xfrm>
          <a:off x="2231136" y="2566559"/>
          <a:ext cx="7729729" cy="41092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3179">
                  <a:extLst>
                    <a:ext uri="{9D8B030D-6E8A-4147-A177-3AD203B41FA5}">
                      <a16:colId xmlns:a16="http://schemas.microsoft.com/office/drawing/2014/main" val="337496682"/>
                    </a:ext>
                  </a:extLst>
                </a:gridCol>
                <a:gridCol w="804004">
                  <a:extLst>
                    <a:ext uri="{9D8B030D-6E8A-4147-A177-3AD203B41FA5}">
                      <a16:colId xmlns:a16="http://schemas.microsoft.com/office/drawing/2014/main" val="3736832022"/>
                    </a:ext>
                  </a:extLst>
                </a:gridCol>
                <a:gridCol w="881584">
                  <a:extLst>
                    <a:ext uri="{9D8B030D-6E8A-4147-A177-3AD203B41FA5}">
                      <a16:colId xmlns:a16="http://schemas.microsoft.com/office/drawing/2014/main" val="3808703582"/>
                    </a:ext>
                  </a:extLst>
                </a:gridCol>
                <a:gridCol w="960020">
                  <a:extLst>
                    <a:ext uri="{9D8B030D-6E8A-4147-A177-3AD203B41FA5}">
                      <a16:colId xmlns:a16="http://schemas.microsoft.com/office/drawing/2014/main" val="2447146295"/>
                    </a:ext>
                  </a:extLst>
                </a:gridCol>
                <a:gridCol w="1310942">
                  <a:extLst>
                    <a:ext uri="{9D8B030D-6E8A-4147-A177-3AD203B41FA5}">
                      <a16:colId xmlns:a16="http://schemas.microsoft.com/office/drawing/2014/main" val="4293250796"/>
                    </a:ext>
                  </a:extLst>
                </a:gridCol>
              </a:tblGrid>
              <a:tr h="358610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Показатели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Ед.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Годы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Отклонение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extLst>
                  <a:ext uri="{0D108BD9-81ED-4DB2-BD59-A6C34878D82A}">
                    <a16:rowId xmlns:a16="http://schemas.microsoft.com/office/drawing/2014/main" val="1385329997"/>
                  </a:ext>
                </a:extLst>
              </a:tr>
              <a:tr h="2379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изм.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>
                  <a:txBody>
                    <a:bodyPr/>
                    <a:lstStyle/>
                    <a:p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extLst>
                  <a:ext uri="{0D108BD9-81ED-4DB2-BD59-A6C34878D82A}">
                    <a16:rowId xmlns:a16="http://schemas.microsoft.com/office/drawing/2014/main" val="1928879480"/>
                  </a:ext>
                </a:extLst>
              </a:tr>
              <a:tr h="2379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1. Число календарных дней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дни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1095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1098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extLst>
                  <a:ext uri="{0D108BD9-81ED-4DB2-BD59-A6C34878D82A}">
                    <a16:rowId xmlns:a16="http://schemas.microsoft.com/office/drawing/2014/main" val="159547172"/>
                  </a:ext>
                </a:extLst>
              </a:tr>
              <a:tr h="2379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 Выходные и праздничные дни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дни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354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357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extLst>
                  <a:ext uri="{0D108BD9-81ED-4DB2-BD59-A6C34878D82A}">
                    <a16:rowId xmlns:a16="http://schemas.microsoft.com/office/drawing/2014/main" val="2053852324"/>
                  </a:ext>
                </a:extLst>
              </a:tr>
              <a:tr h="3586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 Номинальный фонд рабочего времени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дни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741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741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extLst>
                  <a:ext uri="{0D108BD9-81ED-4DB2-BD59-A6C34878D82A}">
                    <a16:rowId xmlns:a16="http://schemas.microsoft.com/office/drawing/2014/main" val="2789523831"/>
                  </a:ext>
                </a:extLst>
              </a:tr>
              <a:tr h="2379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 Невыходы на работу, в т.ч.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дни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extLst>
                  <a:ext uri="{0D108BD9-81ED-4DB2-BD59-A6C34878D82A}">
                    <a16:rowId xmlns:a16="http://schemas.microsoft.com/office/drawing/2014/main" val="2233972463"/>
                  </a:ext>
                </a:extLst>
              </a:tr>
              <a:tr h="3586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очередные и дополнительные отпуска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дни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extLst>
                  <a:ext uri="{0D108BD9-81ED-4DB2-BD59-A6C34878D82A}">
                    <a16:rowId xmlns:a16="http://schemas.microsoft.com/office/drawing/2014/main" val="4094663823"/>
                  </a:ext>
                </a:extLst>
              </a:tr>
              <a:tr h="2379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отпуска без содержания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дни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extLst>
                  <a:ext uri="{0D108BD9-81ED-4DB2-BD59-A6C34878D82A}">
                    <a16:rowId xmlns:a16="http://schemas.microsoft.com/office/drawing/2014/main" val="3623860264"/>
                  </a:ext>
                </a:extLst>
              </a:tr>
              <a:tr h="2379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неявки по болезни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дни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extLst>
                  <a:ext uri="{0D108BD9-81ED-4DB2-BD59-A6C34878D82A}">
                    <a16:rowId xmlns:a16="http://schemas.microsoft.com/office/drawing/2014/main" val="494084385"/>
                  </a:ext>
                </a:extLst>
              </a:tr>
              <a:tr h="2379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 Полезный фонд рабочего времени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дни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636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596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-40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extLst>
                  <a:ext uri="{0D108BD9-81ED-4DB2-BD59-A6C34878D82A}">
                    <a16:rowId xmlns:a16="http://schemas.microsoft.com/office/drawing/2014/main" val="3042281789"/>
                  </a:ext>
                </a:extLst>
              </a:tr>
              <a:tr h="4759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6. Фактическая продолжительность рабочего дня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час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extLst>
                  <a:ext uri="{0D108BD9-81ED-4DB2-BD59-A6C34878D82A}">
                    <a16:rowId xmlns:a16="http://schemas.microsoft.com/office/drawing/2014/main" val="2268004378"/>
                  </a:ext>
                </a:extLst>
              </a:tr>
              <a:tr h="3586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7. Эффективный фонд рабочего времени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час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5088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4768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-320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53" marR="65753" marT="0" marB="0" anchor="ctr"/>
                </a:tc>
                <a:extLst>
                  <a:ext uri="{0D108BD9-81ED-4DB2-BD59-A6C34878D82A}">
                    <a16:rowId xmlns:a16="http://schemas.microsoft.com/office/drawing/2014/main" val="836352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595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Сопоставление данных нормального и фактического баланса рабочего времени 3-х системных </a:t>
            </a:r>
            <a:r>
              <a:rPr lang="ru-RU" sz="2000" dirty="0" smtClean="0"/>
              <a:t>администраторов </a:t>
            </a:r>
            <a:br>
              <a:rPr lang="ru-RU" sz="2000" dirty="0" smtClean="0"/>
            </a:br>
            <a:r>
              <a:rPr lang="ru-RU" sz="2000" b="1" dirty="0" smtClean="0"/>
              <a:t>по результатам фотографии рабочего дня</a:t>
            </a:r>
            <a:endParaRPr lang="ru-RU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23439"/>
              </p:ext>
            </p:extLst>
          </p:nvPr>
        </p:nvGraphicFramePr>
        <p:xfrm>
          <a:off x="2800899" y="2467767"/>
          <a:ext cx="6382385" cy="2054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835">
                  <a:extLst>
                    <a:ext uri="{9D8B030D-6E8A-4147-A177-3AD203B41FA5}">
                      <a16:colId xmlns:a16="http://schemas.microsoft.com/office/drawing/2014/main" val="262351186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3387637215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189495208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2797808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Наименование затрат рабочего времени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Индекс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Продолжительность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3502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Минуты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к итогу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90469433"/>
                  </a:ext>
                </a:extLst>
              </a:tr>
              <a:tr h="1987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Потери по организационно-техническим причинам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ОТП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5,56%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366736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Оперативное время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1245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76,85%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002481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Отдых и личные надобности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16,67%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866347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Обслуживание рабочего места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0,93%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64788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Нарушение трудовой дисциплины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НТД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0,00%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22896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100,00%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03081776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285259"/>
              </p:ext>
            </p:extLst>
          </p:nvPr>
        </p:nvGraphicFramePr>
        <p:xfrm>
          <a:off x="2800898" y="4765988"/>
          <a:ext cx="6382385" cy="1826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6806">
                  <a:extLst>
                    <a:ext uri="{9D8B030D-6E8A-4147-A177-3AD203B41FA5}">
                      <a16:colId xmlns:a16="http://schemas.microsoft.com/office/drawing/2014/main" val="732584735"/>
                    </a:ext>
                  </a:extLst>
                </a:gridCol>
                <a:gridCol w="1128418">
                  <a:extLst>
                    <a:ext uri="{9D8B030D-6E8A-4147-A177-3AD203B41FA5}">
                      <a16:colId xmlns:a16="http://schemas.microsoft.com/office/drawing/2014/main" val="698863650"/>
                    </a:ext>
                  </a:extLst>
                </a:gridCol>
                <a:gridCol w="1284199">
                  <a:extLst>
                    <a:ext uri="{9D8B030D-6E8A-4147-A177-3AD203B41FA5}">
                      <a16:colId xmlns:a16="http://schemas.microsoft.com/office/drawing/2014/main" val="3769751182"/>
                    </a:ext>
                  </a:extLst>
                </a:gridCol>
                <a:gridCol w="1321481">
                  <a:extLst>
                    <a:ext uri="{9D8B030D-6E8A-4147-A177-3AD203B41FA5}">
                      <a16:colId xmlns:a16="http://schemas.microsoft.com/office/drawing/2014/main" val="2276055232"/>
                    </a:ext>
                  </a:extLst>
                </a:gridCol>
                <a:gridCol w="1321481">
                  <a:extLst>
                    <a:ext uri="{9D8B030D-6E8A-4147-A177-3AD203B41FA5}">
                      <a16:colId xmlns:a16="http://schemas.microsoft.com/office/drawing/2014/main" val="1074312248"/>
                    </a:ext>
                  </a:extLst>
                </a:gridCol>
              </a:tblGrid>
              <a:tr h="226432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Индекс затрат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Продолжительность, мин.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Отклонения, мин.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805818"/>
                  </a:ext>
                </a:extLst>
              </a:tr>
              <a:tr h="2264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Факт.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Норматив.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Недостаток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Излишек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52629470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ОТП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49670483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38905535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1245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1365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-120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85343513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95503150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НТД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45830733"/>
                  </a:ext>
                </a:extLst>
              </a:tr>
              <a:tr h="2264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-120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52756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670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Потери рабочего времени и Проблемы </a:t>
            </a:r>
            <a:r>
              <a:rPr lang="ru-RU" sz="2000" dirty="0"/>
              <a:t>в работе </a:t>
            </a:r>
            <a:r>
              <a:rPr lang="ru-RU" sz="2000" dirty="0" smtClean="0"/>
              <a:t>специалистов </a:t>
            </a:r>
            <a:r>
              <a:rPr lang="ru-RU" sz="2000" dirty="0"/>
              <a:t>предприятия, возникшие ввиду отсутствия системных </a:t>
            </a:r>
            <a:r>
              <a:rPr lang="ru-RU" sz="2000" dirty="0" smtClean="0"/>
              <a:t>администраторов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156332"/>
              </p:ext>
            </p:extLst>
          </p:nvPr>
        </p:nvGraphicFramePr>
        <p:xfrm>
          <a:off x="231803" y="3089667"/>
          <a:ext cx="4766223" cy="2911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0268">
                  <a:extLst>
                    <a:ext uri="{9D8B030D-6E8A-4147-A177-3AD203B41FA5}">
                      <a16:colId xmlns:a16="http://schemas.microsoft.com/office/drawing/2014/main" val="2926367812"/>
                    </a:ext>
                  </a:extLst>
                </a:gridCol>
                <a:gridCol w="506785">
                  <a:extLst>
                    <a:ext uri="{9D8B030D-6E8A-4147-A177-3AD203B41FA5}">
                      <a16:colId xmlns:a16="http://schemas.microsoft.com/office/drawing/2014/main" val="2984112800"/>
                    </a:ext>
                  </a:extLst>
                </a:gridCol>
                <a:gridCol w="1659170">
                  <a:extLst>
                    <a:ext uri="{9D8B030D-6E8A-4147-A177-3AD203B41FA5}">
                      <a16:colId xmlns:a16="http://schemas.microsoft.com/office/drawing/2014/main" val="2523255923"/>
                    </a:ext>
                  </a:extLst>
                </a:gridCol>
              </a:tblGrid>
              <a:tr h="5323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Потери рабочего времени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мин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В% к отработанному времени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25871830"/>
                  </a:ext>
                </a:extLst>
              </a:tr>
              <a:tr h="266152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Потери по организационно-техническим причинам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31433"/>
                  </a:ext>
                </a:extLst>
              </a:tr>
              <a:tr h="5323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Совещание с руководителем по предыдущему дню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4,62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80129849"/>
                  </a:ext>
                </a:extLst>
              </a:tr>
              <a:tr h="5323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Составление графика работы на текущий день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0,93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38339509"/>
                  </a:ext>
                </a:extLst>
              </a:tr>
              <a:tr h="266152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Отдых и личные надобности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429279"/>
                  </a:ext>
                </a:extLst>
              </a:tr>
              <a:tr h="2661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Перекур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5,6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90642634"/>
                  </a:ext>
                </a:extLst>
              </a:tr>
              <a:tr h="2661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Итого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11,15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9149194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4134"/>
              </p:ext>
            </p:extLst>
          </p:nvPr>
        </p:nvGraphicFramePr>
        <p:xfrm>
          <a:off x="5205845" y="2359785"/>
          <a:ext cx="6868391" cy="4381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6932">
                  <a:extLst>
                    <a:ext uri="{9D8B030D-6E8A-4147-A177-3AD203B41FA5}">
                      <a16:colId xmlns:a16="http://schemas.microsoft.com/office/drawing/2014/main" val="2353842475"/>
                    </a:ext>
                  </a:extLst>
                </a:gridCol>
                <a:gridCol w="2552369">
                  <a:extLst>
                    <a:ext uri="{9D8B030D-6E8A-4147-A177-3AD203B41FA5}">
                      <a16:colId xmlns:a16="http://schemas.microsoft.com/office/drawing/2014/main" val="3895026442"/>
                    </a:ext>
                  </a:extLst>
                </a:gridCol>
                <a:gridCol w="1280352">
                  <a:extLst>
                    <a:ext uri="{9D8B030D-6E8A-4147-A177-3AD203B41FA5}">
                      <a16:colId xmlns:a16="http://schemas.microsoft.com/office/drawing/2014/main" val="3542683453"/>
                    </a:ext>
                  </a:extLst>
                </a:gridCol>
                <a:gridCol w="1578738">
                  <a:extLst>
                    <a:ext uri="{9D8B030D-6E8A-4147-A177-3AD203B41FA5}">
                      <a16:colId xmlns:a16="http://schemas.microsoft.com/office/drawing/2014/main" val="273483182"/>
                    </a:ext>
                  </a:extLst>
                </a:gridCol>
              </a:tblGrid>
              <a:tr h="1072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Подразделение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4" marR="59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Проблема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4" marR="59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Период ожидания системного </a:t>
                      </a:r>
                      <a:r>
                        <a:rPr lang="ru-RU" sz="1400" dirty="0" err="1" smtClean="0">
                          <a:effectLst/>
                        </a:rPr>
                        <a:t>админист-ратора</a:t>
                      </a:r>
                      <a:r>
                        <a:rPr lang="ru-RU" sz="1400" dirty="0">
                          <a:effectLst/>
                        </a:rPr>
                        <a:t>, мин.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4" marR="59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Время ожидания системного администратора, мин.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4" marR="59294" marT="0" marB="0"/>
                </a:tc>
                <a:extLst>
                  <a:ext uri="{0D108BD9-81ED-4DB2-BD59-A6C34878D82A}">
                    <a16:rowId xmlns:a16="http://schemas.microsoft.com/office/drawing/2014/main" val="3591086663"/>
                  </a:ext>
                </a:extLst>
              </a:tr>
              <a:tr h="206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4" marR="59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4" marR="59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4" marR="59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4" marR="59294" marT="0" marB="0"/>
                </a:tc>
                <a:extLst>
                  <a:ext uri="{0D108BD9-81ED-4DB2-BD59-A6C34878D82A}">
                    <a16:rowId xmlns:a16="http://schemas.microsoft.com/office/drawing/2014/main" val="1099578792"/>
                  </a:ext>
                </a:extLst>
              </a:tr>
              <a:tr h="855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Отдел продаж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4" marR="59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работал Интернет, невозможно работать в системе электронных продаж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4" marR="59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9:05-9:30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4" marR="59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4" marR="59294" marT="0" marB="0"/>
                </a:tc>
                <a:extLst>
                  <a:ext uri="{0D108BD9-81ED-4DB2-BD59-A6C34878D82A}">
                    <a16:rowId xmlns:a16="http://schemas.microsoft.com/office/drawing/2014/main" val="739768999"/>
                  </a:ext>
                </a:extLst>
              </a:tr>
              <a:tr h="855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Отдел продаж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4" marR="59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работал Интернет, невозможно работать в системе электронных продаж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4" marR="59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14:40-15:00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4" marR="59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4" marR="59294" marT="0" marB="0"/>
                </a:tc>
                <a:extLst>
                  <a:ext uri="{0D108BD9-81ED-4DB2-BD59-A6C34878D82A}">
                    <a16:rowId xmlns:a16="http://schemas.microsoft.com/office/drawing/2014/main" val="3905246817"/>
                  </a:ext>
                </a:extLst>
              </a:tr>
              <a:tr h="1072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Бухгалтерия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4" marR="59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работала система «Клиент-банк», не возможно отправить платежные поручения на оплату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4" marR="59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14:30-15:00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4" marR="59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4" marR="59294" marT="0" marB="0"/>
                </a:tc>
                <a:extLst>
                  <a:ext uri="{0D108BD9-81ED-4DB2-BD59-A6C34878D82A}">
                    <a16:rowId xmlns:a16="http://schemas.microsoft.com/office/drawing/2014/main" val="2732229344"/>
                  </a:ext>
                </a:extLst>
              </a:tr>
              <a:tr h="2067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4" marR="59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4" marR="59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4" marR="5929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94" marR="59294" marT="0" marB="0"/>
                </a:tc>
                <a:extLst>
                  <a:ext uri="{0D108BD9-81ED-4DB2-BD59-A6C34878D82A}">
                    <a16:rowId xmlns:a16="http://schemas.microsoft.com/office/drawing/2014/main" val="2420239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13482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36</TotalTime>
  <Words>1024</Words>
  <Application>Microsoft Office PowerPoint</Application>
  <PresentationFormat>Широкоэкранный</PresentationFormat>
  <Paragraphs>401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Corbel</vt:lpstr>
      <vt:lpstr>Gill Sans MT</vt:lpstr>
      <vt:lpstr>Times New Roman</vt:lpstr>
      <vt:lpstr>Verdana</vt:lpstr>
      <vt:lpstr>Wingdings</vt:lpstr>
      <vt:lpstr>Parcel</vt:lpstr>
      <vt:lpstr>Презентация к работе на тему: «Отечественный опыт научной организации труда и возможность его применения в современных условиях» </vt:lpstr>
      <vt:lpstr>Актуальность темы работы</vt:lpstr>
      <vt:lpstr>Цели и задачи работы</vt:lpstr>
      <vt:lpstr>Объект и предмет работы</vt:lpstr>
      <vt:lpstr>Финансовые результаты деятельности предприятия за 2016-2018 гг.</vt:lpstr>
      <vt:lpstr>Характеристика персонала и его движения в 2016-2018 гг.</vt:lpstr>
      <vt:lpstr>Баланс рабочего времени системных администраторов предприятия в 2016-2018 гг.</vt:lpstr>
      <vt:lpstr>Сопоставление данных нормального и фактического баланса рабочего времени 3-х системных администраторов  по результатам фотографии рабочего дня</vt:lpstr>
      <vt:lpstr>Потери рабочего времени и Проблемы в работе специалистов предприятия, возникшие ввиду отсутствия системных администраторов</vt:lpstr>
      <vt:lpstr>Этапы процесса повышения эффективности использования рабочего времени на предприятии</vt:lpstr>
      <vt:lpstr>Социально-экономическая эффективность регламентации перекуров и времени на совещания для системных администраторов на ПО «Хлебокомбинат»</vt:lpstr>
      <vt:lpstr>Доклад окончен, 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работе на тему: «Отечественный опыт научной организации труда и возможность его применения в современных условиях»</dc:title>
  <dc:creator>Света</dc:creator>
  <cp:lastModifiedBy>Света</cp:lastModifiedBy>
  <cp:revision>4</cp:revision>
  <dcterms:created xsi:type="dcterms:W3CDTF">2019-05-17T05:25:30Z</dcterms:created>
  <dcterms:modified xsi:type="dcterms:W3CDTF">2019-05-17T06:01:45Z</dcterms:modified>
</cp:coreProperties>
</file>